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82" r:id="rId3"/>
    <p:sldId id="366" r:id="rId4"/>
    <p:sldId id="369" r:id="rId5"/>
    <p:sldId id="371" r:id="rId6"/>
    <p:sldId id="322" r:id="rId7"/>
    <p:sldId id="373" r:id="rId8"/>
    <p:sldId id="367" r:id="rId9"/>
    <p:sldId id="356" r:id="rId10"/>
    <p:sldId id="358" r:id="rId11"/>
    <p:sldId id="381" r:id="rId12"/>
    <p:sldId id="3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91561-01B9-49C1-B842-DFAB7A9A067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DA582-A79F-437B-8C94-B0DAF992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426200" cy="3614737"/>
          </a:xfrm>
          <a:solidFill>
            <a:srgbClr val="FFFFFF"/>
          </a:solidFill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0936" y="4577597"/>
            <a:ext cx="5390136" cy="4335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599" tIns="48305" rIns="96599" bIns="48305"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9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5E656-5498-45E0-B73D-D73D2521C881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3713" y="735013"/>
            <a:ext cx="6540500" cy="367982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2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9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9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0443" y="6492876"/>
            <a:ext cx="53788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2AA5F-6361-41E5-94C7-136E3436A3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2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7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9F06-C758-4D36-98CD-8B9E51C8498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E3043-5B81-48D0-BF4C-614B0B06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0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8" y="2286000"/>
            <a:ext cx="7315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ENTATIONS\08.16.2017 Berkeley Rotary\Albany 1.jpg"/>
          <p:cNvPicPr>
            <a:picLocks noChangeAspect="1" noChangeArrowheads="1"/>
          </p:cNvPicPr>
          <p:nvPr/>
        </p:nvPicPr>
        <p:blipFill rotWithShape="1">
          <a:blip r:embed="rId3" cstate="print"/>
          <a:srcRect l="4782" t="22145" r="4140" b="32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5751310"/>
            <a:ext cx="12192000" cy="86785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:\Common\LOGOs\Non-BV Logos\Cal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10127" y="5878539"/>
            <a:ext cx="766743" cy="6133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12824" y="5773323"/>
            <a:ext cx="4726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Albany, Albany, California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in </a:t>
            </a:r>
            <a:r>
              <a:rPr lang="en-US" sz="1400" b="1" dirty="0">
                <a:solidFill>
                  <a:schemeClr val="bg1"/>
                </a:solidFill>
              </a:rPr>
              <a:t>Affiliation with UC </a:t>
            </a:r>
            <a:r>
              <a:rPr lang="en-US" sz="1400" b="1" dirty="0" smtClean="0">
                <a:solidFill>
                  <a:schemeClr val="bg1"/>
                </a:solidFill>
              </a:rPr>
              <a:t>Berkeley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Opened 2017 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494" r="4896" b="16396"/>
          <a:stretch/>
        </p:blipFill>
        <p:spPr>
          <a:xfrm>
            <a:off x="225672" y="4708478"/>
            <a:ext cx="6161480" cy="203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77992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:\COMMUNITIES\Mexico City (Santa Fe)\AsBuilt\Exterior\Baja\Belmont V-001.jpg"/>
          <p:cNvPicPr>
            <a:picLocks noChangeAspect="1" noChangeArrowheads="1"/>
          </p:cNvPicPr>
          <p:nvPr/>
        </p:nvPicPr>
        <p:blipFill rotWithShape="1">
          <a:blip r:embed="rId2" cstate="screen"/>
          <a:srcRect l="7868" r="5407" b="14386"/>
          <a:stretch/>
        </p:blipFill>
        <p:spPr bwMode="auto">
          <a:xfrm>
            <a:off x="-28912" y="1"/>
            <a:ext cx="6838786" cy="6858000"/>
          </a:xfrm>
          <a:prstGeom prst="rect">
            <a:avLst/>
          </a:prstGeom>
          <a:noFill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815316" y="6356351"/>
            <a:ext cx="2743200" cy="365125"/>
          </a:xfrm>
        </p:spPr>
        <p:txBody>
          <a:bodyPr/>
          <a:lstStyle/>
          <a:p>
            <a:fld id="{B48119A3-9F87-43E2-8DEE-02BD50107214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AutoShape 2" descr="Image result for photos of lincoln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tecnologico de monterre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b="5742"/>
          <a:stretch/>
        </p:blipFill>
        <p:spPr bwMode="auto">
          <a:xfrm>
            <a:off x="6809873" y="0"/>
            <a:ext cx="5382126" cy="24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338ABD-4E9C-FB49-8B2E-60FC5C9DB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903"/>
            <a:ext cx="6701051" cy="11765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8912" y="5906162"/>
            <a:ext cx="12247146" cy="87672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216" y="5944562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Santa Fe, Mexico City, Mexico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smtClean="0">
                <a:solidFill>
                  <a:schemeClr val="bg1"/>
                </a:solidFill>
              </a:rPr>
              <a:t>ABC Centro Medico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Opened 2017 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Image result for abc centro med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67" y="3507475"/>
            <a:ext cx="5382129" cy="33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:\PRESENTATIONS\06.05.2017 Boca Raton Senior Living Innovation Conference\May 2017 Pics from Dileri\SantaFe_Interior\Josephines\Terraza Josephines media.jpg"/>
          <p:cNvPicPr>
            <a:picLocks noChangeAspect="1" noChangeArrowheads="1"/>
          </p:cNvPicPr>
          <p:nvPr/>
        </p:nvPicPr>
        <p:blipFill rotWithShape="1">
          <a:blip r:embed="rId6" cstate="screen"/>
          <a:srcRect l="1337" t="18471" r="548"/>
          <a:stretch/>
        </p:blipFill>
        <p:spPr bwMode="auto">
          <a:xfrm>
            <a:off x="6809870" y="2349698"/>
            <a:ext cx="5382127" cy="23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59_185.jpg"/>
          <p:cNvPicPr>
            <a:picLocks noChangeAspect="1"/>
          </p:cNvPicPr>
          <p:nvPr/>
        </p:nvPicPr>
        <p:blipFill rotWithShape="1">
          <a:blip r:embed="rId3" cstate="print"/>
          <a:srcRect t="40920" b="10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5800725"/>
            <a:ext cx="12237494" cy="8184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0944" y="5800725"/>
            <a:ext cx="60778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Westwood, Los Angeles, California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in Affiliation with UCLA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Opened 2009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3" name="Picture 6" descr="Image result for ucl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39" y="5939154"/>
            <a:ext cx="1650526" cy="5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1159_019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75812" y="4353446"/>
            <a:ext cx="3793292" cy="234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94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17" y="4168851"/>
            <a:ext cx="928047" cy="288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36450"/>
            <a:ext cx="12192000" cy="805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0654" y="342060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Coral Gables, Miami-Dade County, Florida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smtClean="0">
                <a:solidFill>
                  <a:schemeClr val="bg1"/>
                </a:solidFill>
              </a:rPr>
              <a:t>Baptist Health South Florida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2023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5074" r="4892"/>
          <a:stretch/>
        </p:blipFill>
        <p:spPr>
          <a:xfrm>
            <a:off x="7538047" y="117021"/>
            <a:ext cx="4421518" cy="247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Image result for baptist health south flori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4" y="1259797"/>
            <a:ext cx="3002785" cy="8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31" y="0"/>
            <a:ext cx="12222031" cy="685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/>
          <a:stretch/>
        </p:blipFill>
        <p:spPr>
          <a:xfrm>
            <a:off x="304800" y="1669312"/>
            <a:ext cx="3882190" cy="219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5253"/>
          <a:stretch/>
        </p:blipFill>
        <p:spPr>
          <a:xfrm>
            <a:off x="304800" y="4263656"/>
            <a:ext cx="3882190" cy="219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0" y="336450"/>
            <a:ext cx="5791200" cy="805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54" y="342060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Coral Gables, Miami-Dade County, Florida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smtClean="0">
                <a:solidFill>
                  <a:schemeClr val="bg1"/>
                </a:solidFill>
              </a:rPr>
              <a:t>Baptist Health South Florida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2023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821531"/>
            <a:ext cx="12192000" cy="9225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006" y="5895628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La Jolla, San Diego, California 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smtClean="0">
                <a:solidFill>
                  <a:schemeClr val="bg1"/>
                </a:solidFill>
              </a:rPr>
              <a:t>Greystar Real Estate Partners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2022 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0737" r="9335"/>
          <a:stretch/>
        </p:blipFill>
        <p:spPr>
          <a:xfrm>
            <a:off x="8232803" y="3985146"/>
            <a:ext cx="3737584" cy="277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Image result for grey star real estate partn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5005" r="8955" b="25159"/>
          <a:stretch/>
        </p:blipFill>
        <p:spPr bwMode="auto">
          <a:xfrm>
            <a:off x="5329504" y="5909192"/>
            <a:ext cx="2478506" cy="74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825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6774"/>
          <a:stretch/>
        </p:blipFill>
        <p:spPr>
          <a:xfrm>
            <a:off x="8321087" y="4230807"/>
            <a:ext cx="3688940" cy="223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87" y="1518942"/>
            <a:ext cx="3688940" cy="223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7658100" y="114655"/>
            <a:ext cx="4619625" cy="9225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65106" y="188752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La Jolla, San Diego, California 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smtClean="0">
                <a:solidFill>
                  <a:schemeClr val="bg1"/>
                </a:solidFill>
              </a:rPr>
              <a:t>Greystar Real Estate Partners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2022 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02319"/>
            <a:ext cx="12192000" cy="7733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006" y="5996614"/>
            <a:ext cx="635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Los Gatos, San Diego, California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2022 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16887" r="6305"/>
          <a:stretch/>
        </p:blipFill>
        <p:spPr>
          <a:xfrm>
            <a:off x="5530576" y="4608673"/>
            <a:ext cx="6440464" cy="212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84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4468736"/>
            <a:ext cx="3973653" cy="214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83" y="4468736"/>
            <a:ext cx="3973653" cy="214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353300" y="111119"/>
            <a:ext cx="4838700" cy="7733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0306" y="205414"/>
            <a:ext cx="635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Los Gatos, San Diego, California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Opening 2022 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lincoln common chicago aeri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416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ffectLst/>
        </p:spPr>
      </p:pic>
      <p:pic>
        <p:nvPicPr>
          <p:cNvPr id="8" name="Picture 2" descr="Image result for lincoln common chicago aeri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5265" r="31329" b="4630"/>
          <a:stretch/>
        </p:blipFill>
        <p:spPr bwMode="auto">
          <a:xfrm>
            <a:off x="838200" y="2961564"/>
            <a:ext cx="5576247" cy="371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0" y="143763"/>
            <a:ext cx="12192000" cy="9028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006" y="198810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Lincoln Park, Chicago, Illinois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err="1" smtClean="0">
                <a:solidFill>
                  <a:schemeClr val="bg1"/>
                </a:solidFill>
              </a:rPr>
              <a:t>McCaffery</a:t>
            </a:r>
            <a:r>
              <a:rPr lang="en-US" sz="1400" b="1" dirty="0" smtClean="0">
                <a:solidFill>
                  <a:schemeClr val="bg1"/>
                </a:solidFill>
              </a:rPr>
              <a:t> and the Lincoln Commons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Opened 2019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28" b="5470"/>
          <a:stretch/>
        </p:blipFill>
        <p:spPr>
          <a:xfrm>
            <a:off x="7475218" y="56861"/>
            <a:ext cx="4493953" cy="231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Image result for mccaffrey real esta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b="30010"/>
          <a:stretch/>
        </p:blipFill>
        <p:spPr bwMode="auto">
          <a:xfrm>
            <a:off x="107006" y="1133557"/>
            <a:ext cx="3022187" cy="64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" y="0"/>
            <a:ext cx="122028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>
          <a:xfrm>
            <a:off x="7910099" y="1576638"/>
            <a:ext cx="3977102" cy="225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/>
          <a:stretch/>
        </p:blipFill>
        <p:spPr>
          <a:xfrm>
            <a:off x="7910099" y="4231293"/>
            <a:ext cx="3977102" cy="223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581900" y="248538"/>
            <a:ext cx="4610100" cy="9028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8906" y="303585"/>
            <a:ext cx="6350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Belmont Village Lincoln Park, Chicago, Illinois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 </a:t>
            </a:r>
            <a:r>
              <a:rPr lang="en-US" sz="1400" b="1" dirty="0">
                <a:solidFill>
                  <a:schemeClr val="bg1"/>
                </a:solidFill>
              </a:rPr>
              <a:t>Affiliation with </a:t>
            </a:r>
            <a:r>
              <a:rPr lang="en-US" sz="1400" b="1" dirty="0" err="1" smtClean="0">
                <a:solidFill>
                  <a:schemeClr val="bg1"/>
                </a:solidFill>
              </a:rPr>
              <a:t>McCaffery</a:t>
            </a:r>
            <a:r>
              <a:rPr lang="en-US" sz="1400" b="1" dirty="0" smtClean="0">
                <a:solidFill>
                  <a:schemeClr val="bg1"/>
                </a:solidFill>
              </a:rPr>
              <a:t> and the Lincoln Commons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Opened 2019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177</Words>
  <Application>Microsoft Office PowerPoint</Application>
  <PresentationFormat>Widescreen</PresentationFormat>
  <Paragraphs>33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Hunsinger, Helen</dc:creator>
  <cp:lastModifiedBy>Hunsinger, Helen</cp:lastModifiedBy>
  <cp:revision>79</cp:revision>
  <dcterms:created xsi:type="dcterms:W3CDTF">2021-01-29T21:58:30Z</dcterms:created>
  <dcterms:modified xsi:type="dcterms:W3CDTF">2021-02-04T14:52:50Z</dcterms:modified>
</cp:coreProperties>
</file>